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59" r:id="rId6"/>
    <p:sldId id="260" r:id="rId7"/>
    <p:sldId id="261" r:id="rId8"/>
    <p:sldId id="262" r:id="rId9"/>
    <p:sldId id="263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660033"/>
    <a:srgbClr val="800000"/>
    <a:srgbClr val="FF00FF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538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8922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67351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4969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3364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4883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33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3527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8971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08451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234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876854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72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45740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14013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51172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85398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10103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66319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70827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43832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516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574515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23508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496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49338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44385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1935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7549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18115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72197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61629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7106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92680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72891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95778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78694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784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0493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2321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534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7507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4753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98E5-36A0-4600-A3D5-10F2B424689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2508-A11C-48E4-8CA0-C2F96817A54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1704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t="-53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598E5-36A0-4600-A3D5-10F2B424689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A2508-A11C-48E4-8CA0-C2F96817A54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7587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t="-53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2844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t="-53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707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t="-53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598E5-36A0-4600-A3D5-10F2B42468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20.04.2020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A2508-A11C-48E4-8CA0-C2F96817A549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201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jpeg"/><Relationship Id="rId7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12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9.xml"/><Relationship Id="rId5" Type="http://schemas.openxmlformats.org/officeDocument/2006/relationships/image" Target="../media/image1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5301208"/>
            <a:ext cx="6224736" cy="134570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Земцова В.Я.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Колотушкина Т.Ф.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Учителя СБО</a:t>
            </a:r>
            <a:endParaRPr lang="ru-RU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7488" y="2348880"/>
            <a:ext cx="791216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>
                <a:ln w="1905">
                  <a:solidFill>
                    <a:srgbClr val="FFFF00"/>
                  </a:solidFill>
                </a:ln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Сервировка стола к </a:t>
            </a:r>
            <a:r>
              <a:rPr lang="ru-RU" sz="4000" b="1" cap="none" spc="0" dirty="0" smtClean="0">
                <a:ln w="1905">
                  <a:solidFill>
                    <a:srgbClr val="FFFF00"/>
                  </a:solidFill>
                </a:ln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чаю</a:t>
            </a:r>
          </a:p>
          <a:p>
            <a:pPr algn="ctr"/>
            <a:r>
              <a:rPr lang="ru-RU" sz="4000" b="1" dirty="0" smtClean="0">
                <a:ln w="1905">
                  <a:solidFill>
                    <a:srgbClr val="FFFF00"/>
                  </a:solidFill>
                </a:ln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5 класс</a:t>
            </a:r>
            <a:r>
              <a:rPr lang="ru-RU" sz="4000" b="1" cap="none" spc="0" dirty="0" smtClean="0">
                <a:ln w="1905">
                  <a:solidFill>
                    <a:srgbClr val="FFFF00"/>
                  </a:solidFill>
                </a:ln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99308074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2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0" y="0"/>
            <a:ext cx="9144000" cy="6867670"/>
            <a:chOff x="0" y="0"/>
            <a:chExt cx="9144000" cy="6867670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-5"/>
            <a:stretch/>
          </p:blipFill>
          <p:spPr>
            <a:xfrm>
              <a:off x="0" y="5757333"/>
              <a:ext cx="9144000" cy="1110337"/>
            </a:xfrm>
            <a:prstGeom prst="rect">
              <a:avLst/>
            </a:prstGeom>
          </p:spPr>
        </p:pic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0" y="0"/>
              <a:ext cx="1286933" cy="6858000"/>
            </a:xfrm>
            <a:prstGeom prst="rect">
              <a:avLst/>
            </a:prstGeom>
          </p:spPr>
        </p:pic>
      </p:grpSp>
      <p:pic>
        <p:nvPicPr>
          <p:cNvPr id="2050" name="Picture 2" descr="Картинки по запросу сервировка стола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77272">
            <a:off x="1475656" y="2780928"/>
            <a:ext cx="7200800" cy="34902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500034" y="260648"/>
            <a:ext cx="8358246" cy="810898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dirty="0" smtClean="0">
                <a:ln w="11430">
                  <a:solidFill>
                    <a:srgbClr val="FF00FF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СЕРВИРОВКА СТОЛА</a:t>
            </a:r>
            <a:endParaRPr lang="ru-RU" sz="4000" b="1" dirty="0">
              <a:ln w="11430">
                <a:solidFill>
                  <a:srgbClr val="FF00FF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1473" y="1000108"/>
            <a:ext cx="83210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800000"/>
                </a:solidFill>
                <a:latin typeface="Arial Black" pitchFamily="34" charset="0"/>
              </a:rPr>
              <a:t>Сервировать стол </a:t>
            </a:r>
            <a:r>
              <a:rPr lang="ru-RU" sz="2400" b="1" dirty="0">
                <a:solidFill>
                  <a:srgbClr val="800000"/>
                </a:solidFill>
                <a:latin typeface="Arial Black" pitchFamily="34" charset="0"/>
              </a:rPr>
              <a:t>– это значит подготовить стол для приема пищи. Основная цель сервировки стола – создать порядок на столе, обеспечить всех необходимыми предметами. </a:t>
            </a:r>
          </a:p>
        </p:txBody>
      </p:sp>
    </p:spTree>
    <p:extLst>
      <p:ext uri="{BB962C8B-B14F-4D97-AF65-F5344CB8AC3E}">
        <p14:creationId xmlns:p14="http://schemas.microsoft.com/office/powerpoint/2010/main" xmlns="" val="14252540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2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 descr="C:\Users\I5\Desktop\стол\116675473_tea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1142" y="-1"/>
            <a:ext cx="7872857" cy="588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Группа 15"/>
          <p:cNvGrpSpPr/>
          <p:nvPr/>
        </p:nvGrpSpPr>
        <p:grpSpPr>
          <a:xfrm>
            <a:off x="0" y="0"/>
            <a:ext cx="9144000" cy="6867670"/>
            <a:chOff x="0" y="0"/>
            <a:chExt cx="9144000" cy="6867670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-5"/>
            <a:stretch/>
          </p:blipFill>
          <p:spPr>
            <a:xfrm>
              <a:off x="0" y="5757333"/>
              <a:ext cx="9144000" cy="1110337"/>
            </a:xfrm>
            <a:prstGeom prst="rect">
              <a:avLst/>
            </a:prstGeom>
          </p:spPr>
        </p:pic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0" y="0"/>
              <a:ext cx="1286933" cy="6858000"/>
            </a:xfrm>
            <a:prstGeom prst="rect">
              <a:avLst/>
            </a:prstGeom>
          </p:spPr>
        </p:pic>
      </p:grpSp>
      <p:pic>
        <p:nvPicPr>
          <p:cNvPr id="3076" name="Picture 4" descr="Картинки по запросу клипарт кастрюля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45453" y="1995923"/>
            <a:ext cx="2759162" cy="911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Картинки по запросу клипарт кострюля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573016"/>
            <a:ext cx="3233738" cy="193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Картинки по запросу клипарт половник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0831" y="2322209"/>
            <a:ext cx="1396041" cy="2033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Картинки по запросу клипарт разделочная доска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139" y="2852936"/>
            <a:ext cx="2565363" cy="1631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754209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2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0" y="0"/>
            <a:ext cx="9144000" cy="6867670"/>
            <a:chOff x="0" y="0"/>
            <a:chExt cx="9144000" cy="6867670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-5"/>
            <a:stretch/>
          </p:blipFill>
          <p:spPr>
            <a:xfrm>
              <a:off x="0" y="5757333"/>
              <a:ext cx="9144000" cy="1110337"/>
            </a:xfrm>
            <a:prstGeom prst="rect">
              <a:avLst/>
            </a:prstGeom>
          </p:spPr>
        </p:pic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0" y="0"/>
              <a:ext cx="1286933" cy="6858000"/>
            </a:xfrm>
            <a:prstGeom prst="rect">
              <a:avLst/>
            </a:prstGeom>
          </p:spPr>
        </p:pic>
      </p:grpSp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285720" y="0"/>
            <a:ext cx="8572560" cy="878891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dirty="0" smtClean="0">
                <a:ln w="11430">
                  <a:solidFill>
                    <a:srgbClr val="FF00FF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1.Накрыть стол скатертью</a:t>
            </a:r>
            <a:endParaRPr lang="ru-RU" sz="4000" b="1" dirty="0">
              <a:ln w="11430">
                <a:solidFill>
                  <a:srgbClr val="FF00FF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5122" name="Picture 2" descr="Картинки по запросу как складывать скатерть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0166" y="1142984"/>
            <a:ext cx="6672234" cy="4857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37555297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2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0" y="0"/>
            <a:ext cx="9144000" cy="6867670"/>
            <a:chOff x="0" y="0"/>
            <a:chExt cx="9144000" cy="6867670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-5"/>
            <a:stretch/>
          </p:blipFill>
          <p:spPr>
            <a:xfrm>
              <a:off x="0" y="5757333"/>
              <a:ext cx="9144000" cy="1110337"/>
            </a:xfrm>
            <a:prstGeom prst="rect">
              <a:avLst/>
            </a:prstGeom>
          </p:spPr>
        </p:pic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0" y="0"/>
              <a:ext cx="1286933" cy="6858000"/>
            </a:xfrm>
            <a:prstGeom prst="rect">
              <a:avLst/>
            </a:prstGeom>
          </p:spPr>
        </p:pic>
      </p:grpSp>
      <p:pic>
        <p:nvPicPr>
          <p:cNvPr id="6148" name="Picture 4" descr="Картинки по запросу чайная сервировка стола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 rot="478059">
            <a:off x="1074058" y="2704360"/>
            <a:ext cx="7046505" cy="36193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15370" cy="171451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dirty="0" smtClean="0">
                <a:ln w="11430">
                  <a:solidFill>
                    <a:srgbClr val="FF00FF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2. Расставить чайные пары, пирожковые тарелки и приборы</a:t>
            </a:r>
            <a:endParaRPr lang="ru-RU" sz="4000" b="1" dirty="0">
              <a:ln w="11430">
                <a:solidFill>
                  <a:srgbClr val="FF00FF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3527393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2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0" y="0"/>
            <a:ext cx="9144000" cy="6867670"/>
            <a:chOff x="0" y="0"/>
            <a:chExt cx="9144000" cy="6867670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-5"/>
            <a:stretch/>
          </p:blipFill>
          <p:spPr>
            <a:xfrm>
              <a:off x="0" y="5757333"/>
              <a:ext cx="9144000" cy="1110337"/>
            </a:xfrm>
            <a:prstGeom prst="rect">
              <a:avLst/>
            </a:prstGeom>
          </p:spPr>
        </p:pic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0" y="0"/>
              <a:ext cx="1286933" cy="6858000"/>
            </a:xfrm>
            <a:prstGeom prst="rect">
              <a:avLst/>
            </a:prstGeom>
          </p:spPr>
        </p:pic>
      </p:grpSp>
      <p:pic>
        <p:nvPicPr>
          <p:cNvPr id="7170" name="Picture 2" descr="Картинки по запросу варианты складывания салфеток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4441" y="1916832"/>
            <a:ext cx="6443780" cy="360216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971600" y="476672"/>
            <a:ext cx="7315176" cy="878891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dirty="0" smtClean="0">
                <a:ln w="11430">
                  <a:solidFill>
                    <a:srgbClr val="FF00FF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3. Разложить салфетки </a:t>
            </a:r>
            <a:endParaRPr lang="ru-RU" sz="4000" b="1" dirty="0">
              <a:ln w="11430">
                <a:solidFill>
                  <a:srgbClr val="FF00FF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0215310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2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0" y="0"/>
            <a:ext cx="9144000" cy="6867670"/>
            <a:chOff x="0" y="0"/>
            <a:chExt cx="9144000" cy="6867670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-5"/>
            <a:stretch/>
          </p:blipFill>
          <p:spPr>
            <a:xfrm>
              <a:off x="0" y="5757333"/>
              <a:ext cx="9144000" cy="1110337"/>
            </a:xfrm>
            <a:prstGeom prst="rect">
              <a:avLst/>
            </a:prstGeom>
          </p:spPr>
        </p:pic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0" y="0"/>
              <a:ext cx="1286933" cy="6858000"/>
            </a:xfrm>
            <a:prstGeom prst="rect">
              <a:avLst/>
            </a:prstGeom>
          </p:spPr>
        </p:pic>
      </p:grpSp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571472" y="285728"/>
            <a:ext cx="8001056" cy="928694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dirty="0" smtClean="0">
                <a:ln w="11430">
                  <a:solidFill>
                    <a:srgbClr val="FF00FF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4. Заварить чай</a:t>
            </a:r>
            <a:endParaRPr lang="ru-RU" sz="4000" b="1" dirty="0">
              <a:ln w="11430">
                <a:solidFill>
                  <a:srgbClr val="FF00FF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8194" name="Picture 2" descr="Картинки по запросу как заварить чай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285853" y="1357298"/>
            <a:ext cx="7286676" cy="43285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4271306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2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0" y="0"/>
            <a:ext cx="9144000" cy="6867670"/>
            <a:chOff x="0" y="0"/>
            <a:chExt cx="9144000" cy="6867670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-5"/>
            <a:stretch/>
          </p:blipFill>
          <p:spPr>
            <a:xfrm>
              <a:off x="0" y="5757333"/>
              <a:ext cx="9144000" cy="1110337"/>
            </a:xfrm>
            <a:prstGeom prst="rect">
              <a:avLst/>
            </a:prstGeom>
          </p:spPr>
        </p:pic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0" y="0"/>
              <a:ext cx="1286933" cy="6858000"/>
            </a:xfrm>
            <a:prstGeom prst="rect">
              <a:avLst/>
            </a:prstGeom>
          </p:spPr>
        </p:pic>
      </p:grpSp>
      <p:pic>
        <p:nvPicPr>
          <p:cNvPr id="8197" name="Picture 5" descr="Картинки по запросу угощение к чаю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00174"/>
            <a:ext cx="7056896" cy="46434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714348" y="357166"/>
            <a:ext cx="7786742" cy="100013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dirty="0" smtClean="0">
                <a:ln w="11430">
                  <a:solidFill>
                    <a:srgbClr val="FF00FF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5. Поставить угощения к чаю</a:t>
            </a:r>
            <a:endParaRPr lang="ru-RU" sz="4000" b="1" dirty="0">
              <a:ln w="11430">
                <a:solidFill>
                  <a:srgbClr val="FF00FF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095791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2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0" y="0"/>
            <a:ext cx="9144000" cy="6867670"/>
            <a:chOff x="0" y="0"/>
            <a:chExt cx="9144000" cy="6867670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-5"/>
            <a:stretch/>
          </p:blipFill>
          <p:spPr>
            <a:xfrm>
              <a:off x="0" y="5757333"/>
              <a:ext cx="9144000" cy="1110337"/>
            </a:xfrm>
            <a:prstGeom prst="rect">
              <a:avLst/>
            </a:prstGeom>
          </p:spPr>
        </p:pic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0" y="0"/>
              <a:ext cx="1286933" cy="6858000"/>
            </a:xfrm>
            <a:prstGeom prst="rect">
              <a:avLst/>
            </a:prstGeom>
          </p:spPr>
        </p:pic>
      </p:grpSp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642910" y="188640"/>
            <a:ext cx="7929618" cy="878891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dirty="0" smtClean="0">
                <a:ln w="11430">
                  <a:solidFill>
                    <a:srgbClr val="FF00FF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6. Поведение за столом</a:t>
            </a:r>
            <a:endParaRPr lang="ru-RU" sz="4000" b="1" dirty="0">
              <a:ln w="11430">
                <a:solidFill>
                  <a:srgbClr val="FF00FF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5656" y="1196753"/>
            <a:ext cx="69847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FontTx/>
              <a:buAutoNum type="arabicPeriod"/>
            </a:pPr>
            <a:r>
              <a:rPr lang="ru-RU" sz="2400" dirty="0" smtClean="0">
                <a:solidFill>
                  <a:srgbClr val="660033"/>
                </a:solidFill>
              </a:rPr>
              <a:t> </a:t>
            </a:r>
            <a:r>
              <a:rPr lang="ru-RU" sz="2400" dirty="0" smtClean="0">
                <a:solidFill>
                  <a:srgbClr val="660033"/>
                </a:solidFill>
                <a:latin typeface="Arial Black" pitchFamily="34" charset="0"/>
              </a:rPr>
              <a:t>Пирожки, печенье, конфеты берутся руками.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sz="2400" dirty="0" smtClean="0">
                <a:solidFill>
                  <a:srgbClr val="660033"/>
                </a:solidFill>
                <a:latin typeface="Arial Black" pitchFamily="34" charset="0"/>
              </a:rPr>
              <a:t> Ломтик лимона берут специальной маленькой вилочкой, кладут в чашку с чаем и ложкой выдавливают из него сок.</a:t>
            </a:r>
          </a:p>
          <a:p>
            <a:pPr>
              <a:spcBef>
                <a:spcPct val="50000"/>
              </a:spcBef>
              <a:buFontTx/>
              <a:buAutoNum type="arabicPeriod" startAt="3"/>
            </a:pPr>
            <a:r>
              <a:rPr lang="ru-RU" sz="2400" dirty="0" smtClean="0">
                <a:solidFill>
                  <a:srgbClr val="660033"/>
                </a:solidFill>
                <a:latin typeface="Arial Black" pitchFamily="34" charset="0"/>
              </a:rPr>
              <a:t> Руками допускается брать хлеб, фрукты, причём доставать из вазы их нужно самим.</a:t>
            </a:r>
          </a:p>
          <a:p>
            <a:pPr>
              <a:spcBef>
                <a:spcPct val="50000"/>
              </a:spcBef>
              <a:buFontTx/>
              <a:buAutoNum type="arabicPeriod" startAt="3"/>
            </a:pPr>
            <a:r>
              <a:rPr lang="ru-RU" sz="2400" dirty="0" smtClean="0">
                <a:solidFill>
                  <a:srgbClr val="660033"/>
                </a:solidFill>
                <a:latin typeface="Arial Black" pitchFamily="34" charset="0"/>
              </a:rPr>
              <a:t> Не следует просить у хозяйки вторую чашку чая, если гости ещё не выпили первую.</a:t>
            </a:r>
            <a:endParaRPr lang="ru-RU" sz="2400" dirty="0">
              <a:solidFill>
                <a:srgbClr val="660033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5641793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136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Тема Office</vt:lpstr>
      <vt:lpstr>1_Тема Office</vt:lpstr>
      <vt:lpstr>2_Тема Office</vt:lpstr>
      <vt:lpstr>3_Тема Office</vt:lpstr>
      <vt:lpstr>Слайд 1</vt:lpstr>
      <vt:lpstr>СЕРВИРОВКА СТОЛА</vt:lpstr>
      <vt:lpstr>Слайд 3</vt:lpstr>
      <vt:lpstr>1.Накрыть стол скатертью</vt:lpstr>
      <vt:lpstr>2. Расставить чайные пары, пирожковые тарелки и приборы</vt:lpstr>
      <vt:lpstr>3. Разложить салфетки </vt:lpstr>
      <vt:lpstr>4. Заварить чай</vt:lpstr>
      <vt:lpstr>5. Поставить угощения к чаю</vt:lpstr>
      <vt:lpstr>6. Поведение за столом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I5</dc:creator>
  <cp:lastModifiedBy>DNA7 X86</cp:lastModifiedBy>
  <cp:revision>34</cp:revision>
  <dcterms:created xsi:type="dcterms:W3CDTF">2017-03-22T12:45:41Z</dcterms:created>
  <dcterms:modified xsi:type="dcterms:W3CDTF">2020-04-20T19:17:50Z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886943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